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FD Theory I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What’s wrong with the relational schema?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500">
                <a:latin typeface="Helvetica"/>
                <a:ea typeface="Helvetica"/>
                <a:cs typeface="Helvetica"/>
                <a:sym typeface="Helvetica"/>
              </a:rPr>
              <a:t>P.J.</a:t>
            </a:r>
            <a:endParaRPr sz="50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37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000" y="2785821"/>
            <a:ext cx="13004800" cy="66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5879820" y="4762500"/>
            <a:ext cx="927660" cy="647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lvl="0"/>
          </a:p>
        </p:txBody>
      </p:sp>
      <p:sp>
        <p:nvSpPr>
          <p:cNvPr id="39" name="Shape 39"/>
          <p:cNvSpPr/>
          <p:nvPr/>
        </p:nvSpPr>
        <p:spPr>
          <a:xfrm>
            <a:off x="8469960" y="7308850"/>
            <a:ext cx="3951123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600"/>
              <a:t>Query:</a:t>
            </a:r>
            <a:endParaRPr sz="3600"/>
          </a:p>
          <a:p>
            <a:pPr lvl="0" algn="l">
              <a:defRPr sz="1800"/>
            </a:pPr>
            <a:r>
              <a:rPr sz="3600"/>
              <a:t>What is the rate</a:t>
            </a:r>
            <a:endParaRPr sz="3600"/>
          </a:p>
          <a:p>
            <a:pPr lvl="0" algn="l">
              <a:defRPr sz="1800"/>
            </a:pPr>
            <a:r>
              <a:rPr sz="3600"/>
              <a:t>for all withdraws? </a:t>
            </a:r>
            <a:endParaRPr sz="3600"/>
          </a:p>
          <a:p>
            <a:pPr lvl="0" algn="l">
              <a:defRPr sz="1800"/>
            </a:pPr>
            <a:r>
              <a:rPr sz="3600"/>
              <a:t>( negative amount)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defRPr sz="4300">
                <a:solidFill>
                  <a:srgbClr val="03030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030303"/>
                </a:solidFill>
              </a:rPr>
              <a:t>FD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Functional Dependency:</a:t>
            </a:r>
            <a:r>
              <a:rPr sz="3600"/>
              <a:t> A functional dependency (fd) X —&gt;Y states that if the values of attributes X agree in two tuples, then so must the values in Y 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What is the result of this query?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3600"/>
          </a:p>
          <a:p>
            <a:pPr lvl="0">
              <a:defRPr sz="1800"/>
            </a:pPr>
            <a:endParaRPr sz="3600"/>
          </a:p>
          <a:p>
            <a:pPr lvl="0">
              <a:defRPr sz="1800"/>
            </a:pPr>
            <a:endParaRPr sz="3600"/>
          </a:p>
          <a:p>
            <a:pPr lvl="0">
              <a:defRPr sz="1800"/>
            </a:pPr>
            <a:endParaRPr sz="3600"/>
          </a:p>
          <a:p>
            <a:pPr lvl="0">
              <a:defRPr sz="1800"/>
            </a:pPr>
            <a:r>
              <a:rPr sz="3600"/>
              <a:t>SELECT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r a t e </a:t>
            </a:r>
            <a:r>
              <a:rPr sz="3600"/>
              <a:t>FROM bank_data WHERE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no=107</a:t>
            </a:r>
          </a:p>
        </p:txBody>
      </p:sp>
      <p:pic>
        <p:nvPicPr>
          <p:cNvPr id="46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0400" y="2931002"/>
            <a:ext cx="13004800" cy="37137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FD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400">
                <a:latin typeface="Helvetica"/>
                <a:ea typeface="Helvetica"/>
                <a:cs typeface="Helvetica"/>
                <a:sym typeface="Helvetica"/>
              </a:rPr>
              <a:t>If the FD </a:t>
            </a:r>
            <a:r>
              <a:rPr b="1" sz="2400">
                <a:latin typeface="Times"/>
                <a:ea typeface="Times"/>
                <a:cs typeface="Times"/>
                <a:sym typeface="Times"/>
              </a:rPr>
              <a:t>no—&gt;rate</a:t>
            </a:r>
            <a:r>
              <a:rPr sz="2400">
                <a:latin typeface="Times"/>
                <a:ea typeface="Times"/>
                <a:cs typeface="Times"/>
                <a:sym typeface="Times"/>
              </a:rPr>
              <a:t> </a:t>
            </a:r>
            <a:r>
              <a:rPr sz="2400">
                <a:latin typeface="Helvetica"/>
                <a:ea typeface="Helvetica"/>
                <a:cs typeface="Helvetica"/>
                <a:sym typeface="Helvetica"/>
              </a:rPr>
              <a:t>holds then x in </a:t>
            </a:r>
            <a:endParaRPr sz="24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400">
                <a:latin typeface="Helvetica"/>
                <a:ea typeface="Helvetica"/>
                <a:cs typeface="Helvetica"/>
                <a:sym typeface="Helvetica"/>
              </a:rPr>
              <a:t>the table below must always take </a:t>
            </a:r>
            <a:endParaRPr sz="24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400">
                <a:latin typeface="Helvetica"/>
                <a:ea typeface="Helvetica"/>
                <a:cs typeface="Helvetica"/>
                <a:sym typeface="Helvetica"/>
              </a:rPr>
              <a:t>the value 5.25,</a:t>
            </a:r>
            <a:endParaRPr sz="24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400">
                <a:latin typeface="Helvetica"/>
                <a:ea typeface="Helvetica"/>
                <a:cs typeface="Helvetica"/>
                <a:sym typeface="Helvetica"/>
              </a:rPr>
              <a:t>but </a:t>
            </a:r>
            <a:r>
              <a:rPr b="1" sz="2400">
                <a:latin typeface="Helvetica"/>
                <a:ea typeface="Helvetica"/>
                <a:cs typeface="Helvetica"/>
                <a:sym typeface="Helvetica"/>
              </a:rPr>
              <a:t>y</a:t>
            </a:r>
            <a:r>
              <a:rPr sz="2400">
                <a:latin typeface="Helvetica"/>
                <a:ea typeface="Helvetica"/>
                <a:cs typeface="Helvetica"/>
                <a:sym typeface="Helvetica"/>
              </a:rPr>
              <a:t> and </a:t>
            </a:r>
            <a:r>
              <a:rPr b="1" sz="2400">
                <a:latin typeface="Helvetica"/>
                <a:ea typeface="Helvetica"/>
                <a:cs typeface="Helvetica"/>
                <a:sym typeface="Helvetica"/>
              </a:rPr>
              <a:t>z</a:t>
            </a:r>
            <a:r>
              <a:rPr sz="2400">
                <a:latin typeface="Helvetica"/>
                <a:ea typeface="Helvetica"/>
                <a:cs typeface="Helvetica"/>
                <a:sym typeface="Helvetica"/>
              </a:rPr>
              <a:t> may take any value.</a:t>
            </a:r>
          </a:p>
        </p:txBody>
      </p:sp>
      <p:pic>
        <p:nvPicPr>
          <p:cNvPr id="50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13262" y="4105275"/>
            <a:ext cx="4824638" cy="37301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Which FDs do NOT hold?</a:t>
            </a:r>
          </a:p>
        </p:txBody>
      </p:sp>
      <p:sp>
        <p:nvSpPr>
          <p:cNvPr id="53" name="Shape 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4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2683" y="2616886"/>
            <a:ext cx="10873053" cy="56579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4">
              <a:spcBef>
                <a:spcPts val="4200"/>
              </a:spcBef>
              <a:defRPr sz="1800"/>
            </a:pPr>
            <a:r>
              <a:rPr sz="3600"/>
              <a:t>Armstrong's Axioms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r>
              <a:rPr sz="3600"/>
              <a:t>1.  (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Reflexivity</a:t>
            </a:r>
            <a:r>
              <a:rPr sz="3600"/>
              <a:t>) If Y subset-of X, then X → Y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2. (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Augmentation</a:t>
            </a:r>
            <a:r>
              <a:rPr sz="3600"/>
              <a:t>) If X → Y, then XZ → YZ</a:t>
            </a:r>
            <a:endParaRPr sz="3600"/>
          </a:p>
          <a:p>
            <a:pPr lvl="2" marL="0" indent="457200">
              <a:buSzTx/>
              <a:buNone/>
              <a:defRPr sz="1800"/>
            </a:pPr>
            <a:r>
              <a:rPr sz="3600"/>
              <a:t>(Notation: XZ stands for X U Z)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3. (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Transitivity</a:t>
            </a:r>
            <a:r>
              <a:rPr sz="3600"/>
              <a:t>) If X → Y and Y → Z, then X → Z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Reflexivity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endParaRPr sz="1296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endParaRPr sz="1296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endParaRPr sz="1296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endParaRPr sz="1296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endParaRPr sz="1728"/>
          </a:p>
          <a:p>
            <a:pPr lvl="0" marL="0" indent="0" defTabSz="246888">
              <a:spcBef>
                <a:spcPts val="0"/>
              </a:spcBef>
              <a:buSzTx/>
              <a:buNone/>
              <a:defRPr sz="1800"/>
            </a:pPr>
            <a:r>
              <a:rPr sz="2052">
                <a:latin typeface="Helvetica"/>
                <a:ea typeface="Helvetica"/>
                <a:cs typeface="Helvetica"/>
                <a:sym typeface="Helvetica"/>
              </a:rPr>
              <a:t>Y  X |= X!Y</a:t>
            </a:r>
            <a:endParaRPr sz="2052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246888">
              <a:spcBef>
                <a:spcPts val="0"/>
              </a:spcBef>
              <a:buSzTx/>
              <a:buNone/>
              <a:defRPr sz="1800"/>
            </a:pPr>
            <a:r>
              <a:rPr sz="2052">
                <a:latin typeface="Helvetica"/>
                <a:ea typeface="Helvetica"/>
                <a:cs typeface="Helvetica"/>
                <a:sym typeface="Helvetica"/>
              </a:rPr>
              <a:t>if Y </a:t>
            </a:r>
            <a:r>
              <a:rPr sz="2052" u="sng">
                <a:latin typeface="Helvetica"/>
                <a:ea typeface="Helvetica"/>
                <a:cs typeface="Helvetica"/>
                <a:sym typeface="Helvetica"/>
              </a:rPr>
              <a:t>C</a:t>
            </a:r>
            <a:r>
              <a:rPr sz="2052">
                <a:latin typeface="Helvetica"/>
                <a:ea typeface="Helvetica"/>
                <a:cs typeface="Helvetica"/>
                <a:sym typeface="Helvetica"/>
              </a:rPr>
              <a:t> X THEN  X —&gt; Y</a:t>
            </a:r>
            <a:endParaRPr sz="2052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728"/>
              <a:t>amount tdate —&gt; amount date</a:t>
            </a:r>
            <a:endParaRPr sz="1728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b="1" sz="1728">
                <a:latin typeface="Helvetica"/>
                <a:ea typeface="Helvetica"/>
                <a:cs typeface="Helvetica"/>
                <a:sym typeface="Helvetica"/>
              </a:rPr>
              <a:t>By reflexivity</a:t>
            </a:r>
            <a:endParaRPr b="1" sz="1728">
              <a:latin typeface="Helvetica"/>
              <a:ea typeface="Helvetica"/>
              <a:cs typeface="Helvetica"/>
              <a:sym typeface="Helvetica"/>
            </a:endParaRPr>
          </a:p>
          <a:p>
            <a:pPr lvl="1" marL="571500" indent="-228599" defTabSz="315468">
              <a:spcBef>
                <a:spcPts val="2200"/>
              </a:spcBef>
              <a:buSzPct val="100000"/>
              <a:buAutoNum type="arabicPeriod" startAt="1"/>
              <a:defRPr sz="1800"/>
            </a:pPr>
            <a:r>
              <a:rPr sz="1728"/>
              <a:t>amount, tdate —&gt;amount</a:t>
            </a:r>
            <a:endParaRPr sz="1728"/>
          </a:p>
          <a:p>
            <a:pPr lvl="1" marL="571500" indent="-228599" defTabSz="315468">
              <a:spcBef>
                <a:spcPts val="2200"/>
              </a:spcBef>
              <a:buSzPct val="100000"/>
              <a:buAutoNum type="arabicPeriod" startAt="1"/>
              <a:defRPr sz="1800"/>
            </a:pPr>
            <a:r>
              <a:rPr sz="1728"/>
              <a:t>amount, tdate —&gt;tdate</a:t>
            </a:r>
            <a:endParaRPr sz="1728"/>
          </a:p>
          <a:p>
            <a:pPr lvl="1" marL="571500" indent="-228599" defTabSz="315468">
              <a:spcBef>
                <a:spcPts val="2200"/>
              </a:spcBef>
              <a:buSzPct val="100000"/>
              <a:buAutoNum type="arabicPeriod" startAt="1"/>
              <a:defRPr sz="1800"/>
            </a:pPr>
            <a:r>
              <a:rPr sz="1728"/>
              <a:t>amount—&gt;amount</a:t>
            </a:r>
            <a:endParaRPr sz="1728"/>
          </a:p>
          <a:p>
            <a:pPr lvl="1" marL="571500" indent="-228599" defTabSz="315468">
              <a:spcBef>
                <a:spcPts val="2200"/>
              </a:spcBef>
              <a:buSzPct val="100000"/>
              <a:buAutoNum type="arabicPeriod" startAt="1"/>
              <a:defRPr sz="1800"/>
            </a:pPr>
            <a:r>
              <a:rPr sz="1728"/>
              <a:t>date —&gt; tdate</a:t>
            </a:r>
          </a:p>
        </p:txBody>
      </p:sp>
      <p:pic>
        <p:nvPicPr>
          <p:cNvPr id="61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1636" y="1857423"/>
            <a:ext cx="10688464" cy="2991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Augmentation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By augmentation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400"/>
              <a:t>if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no —&gt; cname</a:t>
            </a:r>
            <a:r>
              <a:rPr sz="3400"/>
              <a:t> THEN </a:t>
            </a:r>
            <a:endParaRPr sz="3400"/>
          </a:p>
          <a:p>
            <a:pPr lvl="2" marL="0" indent="457200">
              <a:buSzTx/>
              <a:buNone/>
              <a:defRPr sz="1800"/>
            </a:pP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no, </a:t>
            </a:r>
            <a:r>
              <a:rPr b="1" i="1" sz="3400">
                <a:latin typeface="Helvetica"/>
                <a:ea typeface="Helvetica"/>
                <a:cs typeface="Helvetica"/>
                <a:sym typeface="Helvetica"/>
              </a:rPr>
              <a:t>sortcode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 —&gt; cname, </a:t>
            </a:r>
            <a:r>
              <a:rPr b="1" i="1" sz="3400">
                <a:latin typeface="Helvetica"/>
                <a:ea typeface="Helvetica"/>
                <a:cs typeface="Helvetica"/>
                <a:sym typeface="Helvetica"/>
              </a:rPr>
              <a:t>sortcode</a:t>
            </a:r>
          </a:p>
        </p:txBody>
      </p:sp>
      <p:pic>
        <p:nvPicPr>
          <p:cNvPr id="65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2236" y="2263823"/>
            <a:ext cx="10688464" cy="2991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Transitivity</a:t>
            </a:r>
          </a:p>
        </p:txBody>
      </p:sp>
      <p:sp>
        <p:nvSpPr>
          <p:cNvPr id="68" name="Shape 6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if X —&gt; Y and Y —&gt; Z THEN X —&gt; Z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If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no —&gt; sortcode</a:t>
            </a:r>
            <a:r>
              <a:rPr sz="3600"/>
              <a:t> and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sortcode —&gt; bname </a:t>
            </a:r>
            <a:r>
              <a:rPr sz="3600"/>
              <a:t>then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no —&gt; bname</a:t>
            </a:r>
          </a:p>
        </p:txBody>
      </p:sp>
      <p:pic>
        <p:nvPicPr>
          <p:cNvPr id="69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736" y="1882823"/>
            <a:ext cx="10688464" cy="2991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Decomposition Rule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endParaRPr sz="3600"/>
          </a:p>
          <a:p>
            <a:pPr lvl="0" marL="0" indent="0">
              <a:buSzTx/>
              <a:buNone/>
              <a:defRPr sz="1800"/>
            </a:pP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if X —&gt;Y,Z  THEN  X -&gt; Y and X —&gt; Z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if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mid —&gt; amount, date</a:t>
            </a:r>
            <a:r>
              <a:rPr sz="3600"/>
              <a:t>  then</a:t>
            </a:r>
            <a:endParaRPr sz="3600"/>
          </a:p>
          <a:p>
            <a:pPr lvl="2" marL="0" indent="457200">
              <a:buSzTx/>
              <a:buNone/>
              <a:defRPr sz="1800"/>
            </a:pP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mid—&gt;amount</a:t>
            </a:r>
            <a:r>
              <a:rPr sz="3600"/>
              <a:t> and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mid—&gt;tdate</a:t>
            </a:r>
          </a:p>
        </p:txBody>
      </p:sp>
      <p:pic>
        <p:nvPicPr>
          <p:cNvPr id="73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236" y="2289223"/>
            <a:ext cx="10688464" cy="2991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Union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228600" defTabSz="9144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r>
              <a:rPr sz="3200">
                <a:latin typeface="Arial"/>
                <a:ea typeface="Arial"/>
                <a:cs typeface="Arial"/>
                <a:sym typeface="Arial"/>
              </a:rPr>
              <a:t> If X → Y and X → Z, then X → YZ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lvl="1" marL="0" indent="228600" defTabSz="9144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lvl="2" marL="0" indent="457200">
              <a:buSzTx/>
              <a:buNone/>
              <a:defRPr sz="1800"/>
            </a:pPr>
            <a:r>
              <a:rPr sz="3600"/>
              <a:t>if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mid—&gt;amount</a:t>
            </a:r>
            <a:r>
              <a:rPr sz="3600"/>
              <a:t> and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mid—&gt;tdate</a:t>
            </a:r>
            <a:endParaRPr sz="3600"/>
          </a:p>
          <a:p>
            <a:pPr lvl="2" marL="0" indent="457200">
              <a:buSzTx/>
              <a:buNone/>
              <a:defRPr sz="1800"/>
            </a:pPr>
            <a:r>
              <a:rPr sz="3600"/>
              <a:t>then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mid —&gt; amount, date</a:t>
            </a:r>
          </a:p>
        </p:txBody>
      </p:sp>
      <p:pic>
        <p:nvPicPr>
          <p:cNvPr id="77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936" y="2416223"/>
            <a:ext cx="10688464" cy="2991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Pseudotranistivity</a:t>
            </a:r>
          </a:p>
        </p:txBody>
      </p:sp>
      <p:sp>
        <p:nvSpPr>
          <p:cNvPr id="80" name="Shape 8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228600" defTabSz="9144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endParaRPr sz="2600">
              <a:solidFill>
                <a:srgbClr val="02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0" indent="228600" defTabSz="9144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endParaRPr sz="2600">
              <a:solidFill>
                <a:srgbClr val="02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0" indent="228600" defTabSz="9144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endParaRPr sz="2600">
              <a:solidFill>
                <a:srgbClr val="02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0" indent="228600" defTabSz="9144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r>
              <a:rPr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If X </a:t>
            </a:r>
            <a:r>
              <a:rPr sz="28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 Y and </a:t>
            </a:r>
            <a:r>
              <a:rPr b="1" i="1"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r>
              <a:rPr sz="28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 Z THEN </a:t>
            </a:r>
            <a:r>
              <a:rPr b="1" i="1"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X </a:t>
            </a:r>
            <a:r>
              <a:rPr sz="28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sz="2600">
                <a:solidFill>
                  <a:srgbClr val="020000"/>
                </a:solidFill>
                <a:latin typeface="Arial"/>
                <a:ea typeface="Arial"/>
                <a:cs typeface="Arial"/>
                <a:sym typeface="Arial"/>
              </a:rPr>
              <a:t> Z</a:t>
            </a:r>
            <a:endParaRPr sz="2600">
              <a:solidFill>
                <a:srgbClr val="02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2" marL="0" indent="457200">
              <a:buSzTx/>
              <a:buNone/>
              <a:defRPr sz="1800"/>
            </a:pPr>
            <a:r>
              <a:rPr sz="3400"/>
              <a:t>if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no—&gt;sortcode </a:t>
            </a:r>
            <a:r>
              <a:rPr sz="3400"/>
              <a:t>and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3400">
                <a:latin typeface="Helvetica"/>
                <a:ea typeface="Helvetica"/>
                <a:cs typeface="Helvetica"/>
                <a:sym typeface="Helvetica"/>
              </a:rPr>
              <a:t>cname</a:t>
            </a:r>
            <a:r>
              <a:rPr i="1" sz="3400"/>
              <a:t>,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sortcode —&gt; bname</a:t>
            </a:r>
            <a:endParaRPr sz="3400"/>
          </a:p>
          <a:p>
            <a:pPr lvl="2" marL="0" indent="457200">
              <a:buSzTx/>
              <a:buNone/>
              <a:defRPr sz="1800"/>
            </a:pPr>
            <a:r>
              <a:rPr sz="3600"/>
              <a:t>then </a:t>
            </a:r>
            <a:r>
              <a:rPr b="1" i="1" sz="3600">
                <a:latin typeface="Helvetica"/>
                <a:ea typeface="Helvetica"/>
                <a:cs typeface="Helvetica"/>
                <a:sym typeface="Helvetica"/>
              </a:rPr>
              <a:t>cname</a:t>
            </a:r>
            <a:r>
              <a:rPr sz="3600"/>
              <a:t>,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no —&gt; b</a:t>
            </a:r>
            <a:r>
              <a:rPr b="1" i="1" sz="3600">
                <a:latin typeface="Helvetica"/>
                <a:ea typeface="Helvetica"/>
                <a:cs typeface="Helvetica"/>
                <a:sym typeface="Helvetica"/>
              </a:rPr>
              <a:t>name</a:t>
            </a:r>
          </a:p>
        </p:txBody>
      </p:sp>
      <p:pic>
        <p:nvPicPr>
          <p:cNvPr id="81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436" y="1857423"/>
            <a:ext cx="10688464" cy="2991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Deriving FDs from other FDs using Armstrong’s Axioms, union, decomposition and pseudo transitivity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85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364" y="2706016"/>
            <a:ext cx="11340072" cy="60814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Key and Superkey</a:t>
            </a:r>
          </a:p>
        </p:txBody>
      </p:sp>
      <p:sp>
        <p:nvSpPr>
          <p:cNvPr id="88" name="Shape 8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If it is </a:t>
            </a:r>
            <a:r>
              <a:rPr b="1" sz="2736">
                <a:latin typeface="Helvetica"/>
                <a:ea typeface="Helvetica"/>
                <a:cs typeface="Helvetica"/>
                <a:sym typeface="Helvetica"/>
              </a:rPr>
              <a:t>not</a:t>
            </a:r>
            <a:r>
              <a:rPr sz="2736"/>
              <a:t> </a:t>
            </a:r>
            <a:r>
              <a:rPr b="1" sz="2736">
                <a:latin typeface="Helvetica"/>
                <a:ea typeface="Helvetica"/>
                <a:cs typeface="Helvetica"/>
                <a:sym typeface="Helvetica"/>
              </a:rPr>
              <a:t>possible</a:t>
            </a:r>
            <a:r>
              <a:rPr sz="2736"/>
              <a:t> to remove any attribute from key X to form X′, and X′ functionally determines all attributes, then X is a minimal-key( or simply a </a:t>
            </a:r>
            <a:r>
              <a:rPr b="1" sz="2736">
                <a:latin typeface="Helvetica"/>
                <a:ea typeface="Helvetica"/>
                <a:cs typeface="Helvetica"/>
                <a:sym typeface="Helvetica"/>
              </a:rPr>
              <a:t>key</a:t>
            </a:r>
            <a:r>
              <a:rPr sz="2736"/>
              <a:t>) of R otherwise it is a </a:t>
            </a:r>
            <a:r>
              <a:rPr i="1" sz="2736"/>
              <a:t>superkey</a:t>
            </a:r>
            <a:r>
              <a:rPr sz="2736"/>
              <a:t>.</a:t>
            </a:r>
            <a:endParaRPr sz="2736"/>
          </a:p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Example</a:t>
            </a:r>
            <a:endParaRPr sz="2736"/>
          </a:p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branch(sortcode, bname, cash) </a:t>
            </a:r>
            <a:endParaRPr sz="2736"/>
          </a:p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FDs ={sortcode —&gt; bname, bname —&gt; sortcode, bname —&gt; cash}</a:t>
            </a:r>
            <a:endParaRPr sz="2736"/>
          </a:p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1.  bname is minimal key of branch since bname —&gt; cash, sortcode</a:t>
            </a:r>
            <a:endParaRPr sz="2736"/>
          </a:p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2.  sortcode is minimal key of branch since sortcode —&gt; name, cash</a:t>
            </a:r>
            <a:endParaRPr sz="2736"/>
          </a:p>
          <a:p>
            <a:pPr lvl="0" marL="0" indent="0" defTabSz="443991">
              <a:spcBef>
                <a:spcPts val="3100"/>
              </a:spcBef>
              <a:buSzTx/>
              <a:buNone/>
              <a:defRPr sz="1800"/>
            </a:pPr>
            <a:r>
              <a:rPr sz="2736"/>
              <a:t>3. {sortcode, bname} is a super-key since {sortcode, bname} —&gt; cash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Given a relation R and a set of FDs find all keys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92" name="1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4470" y="3432754"/>
            <a:ext cx="10285580" cy="3108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