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FD Theory II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Closures and Minimal Cover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Algorithm for Closure x</a:t>
            </a:r>
            <a:r>
              <a:rPr baseline="31999" sz="4400"/>
              <a:t>+ </a:t>
            </a:r>
            <a:r>
              <a:rPr sz="4400"/>
              <a:t>of a set of attributes, given a set of FDs F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sz="1800"/>
            </a:pPr>
            <a:r>
              <a:rPr sz="3600"/>
              <a:t>1.  Set x</a:t>
            </a:r>
            <a:r>
              <a:rPr baseline="31999" sz="3600"/>
              <a:t>+</a:t>
            </a:r>
            <a:r>
              <a:rPr sz="3600"/>
              <a:t> = x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2. Starting with x</a:t>
            </a:r>
            <a:r>
              <a:rPr baseline="31999" sz="3600"/>
              <a:t>+</a:t>
            </a:r>
            <a:r>
              <a:rPr sz="3600"/>
              <a:t> apply each FD x</a:t>
            </a:r>
            <a:r>
              <a:rPr baseline="-5999" sz="3600"/>
              <a:t>F</a:t>
            </a:r>
            <a:r>
              <a:rPr sz="3600"/>
              <a:t> —&gt; y in F where x</a:t>
            </a:r>
            <a:r>
              <a:rPr baseline="-5999" sz="3600"/>
              <a:t>F</a:t>
            </a:r>
            <a:r>
              <a:rPr sz="3600"/>
              <a:t>  </a:t>
            </a:r>
            <a:r>
              <a:rPr b="1" sz="3600" u="sng">
                <a:latin typeface="Helvetica"/>
                <a:ea typeface="Helvetica"/>
                <a:cs typeface="Helvetica"/>
                <a:sym typeface="Helvetica"/>
              </a:rPr>
              <a:t>C</a:t>
            </a:r>
            <a:r>
              <a:rPr sz="3600"/>
              <a:t> x</a:t>
            </a:r>
            <a:r>
              <a:rPr baseline="31999" sz="3600"/>
              <a:t>+</a:t>
            </a:r>
            <a:r>
              <a:rPr sz="3600"/>
              <a:t> but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y</a:t>
            </a:r>
            <a:r>
              <a:rPr sz="3600"/>
              <a:t> is not already in x</a:t>
            </a:r>
            <a:r>
              <a:rPr baseline="31999" sz="3600"/>
              <a:t>+</a:t>
            </a:r>
            <a:r>
              <a:rPr sz="3600"/>
              <a:t>, to find determined attributes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y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3.  x</a:t>
            </a:r>
            <a:r>
              <a:rPr baseline="31999" sz="3600"/>
              <a:t>+</a:t>
            </a:r>
            <a:r>
              <a:rPr sz="3600"/>
              <a:t> = x</a:t>
            </a:r>
            <a:r>
              <a:rPr baseline="31999" sz="3600"/>
              <a:t>+</a:t>
            </a:r>
            <a:r>
              <a:rPr sz="3600"/>
              <a:t> 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U</a:t>
            </a:r>
            <a:r>
              <a:rPr sz="3600"/>
              <a:t>  y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4, If y not empty goto (2)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5. Return x</a:t>
            </a:r>
            <a:r>
              <a:rPr baseline="31999" sz="3600"/>
              <a:t>+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/>
            </a:pPr>
            <a:r>
              <a:rPr sz="4400"/>
              <a:t>Closure of attributes example 1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514095">
              <a:spcBef>
                <a:spcPts val="3600"/>
              </a:spcBef>
              <a:buSzTx/>
              <a:buNone/>
              <a:defRPr sz="1800"/>
            </a:pPr>
            <a:r>
              <a:rPr sz="3168"/>
              <a:t>Relation R(A,B,C,D,E, F) has FD set </a:t>
            </a:r>
            <a:endParaRPr sz="3168"/>
          </a:p>
          <a:p>
            <a:pPr lvl="0" marL="0" indent="0" defTabSz="514095">
              <a:spcBef>
                <a:spcPts val="3600"/>
              </a:spcBef>
              <a:buSzTx/>
              <a:buNone/>
              <a:defRPr sz="1800"/>
            </a:pPr>
            <a:r>
              <a:rPr sz="3168"/>
              <a:t>F = {A —&gt; BC,  CD —&gt; E,   C —&gt; F,    E —&gt; F}</a:t>
            </a:r>
            <a:endParaRPr sz="3168"/>
          </a:p>
          <a:p>
            <a:pPr lvl="0" marL="0" indent="0" defTabSz="514095">
              <a:spcBef>
                <a:spcPts val="3600"/>
              </a:spcBef>
              <a:buSzTx/>
              <a:buNone/>
              <a:defRPr sz="1800"/>
            </a:pPr>
            <a:r>
              <a:rPr b="1" sz="3168">
                <a:latin typeface="Helvetica"/>
                <a:ea typeface="Helvetica"/>
                <a:cs typeface="Helvetica"/>
                <a:sym typeface="Helvetica"/>
              </a:rPr>
              <a:t>Compute A</a:t>
            </a:r>
            <a:r>
              <a:rPr b="1" baseline="31999" sz="3168">
                <a:latin typeface="Helvetica"/>
                <a:ea typeface="Helvetica"/>
                <a:cs typeface="Helvetica"/>
                <a:sym typeface="Helvetica"/>
              </a:rPr>
              <a:t>+</a:t>
            </a:r>
            <a:endParaRPr b="1" sz="3168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514095">
              <a:spcBef>
                <a:spcPts val="3600"/>
              </a:spcBef>
              <a:buSzTx/>
              <a:buNone/>
              <a:defRPr sz="1800"/>
            </a:pPr>
            <a:r>
              <a:rPr sz="3168"/>
              <a:t>Start with A</a:t>
            </a:r>
            <a:r>
              <a:rPr baseline="31999" sz="3168"/>
              <a:t>+</a:t>
            </a:r>
            <a:r>
              <a:rPr sz="3168"/>
              <a:t> = A, </a:t>
            </a:r>
            <a:endParaRPr sz="3168"/>
          </a:p>
          <a:p>
            <a:pPr lvl="2" marL="0" indent="402336" defTabSz="514095">
              <a:spcBef>
                <a:spcPts val="3600"/>
              </a:spcBef>
              <a:buSzTx/>
              <a:buNone/>
              <a:defRPr sz="1800"/>
            </a:pPr>
            <a:r>
              <a:rPr sz="3168"/>
              <a:t> A —&gt; BC matches, so Y = BC, so  </a:t>
            </a:r>
            <a:r>
              <a:rPr b="1" sz="3168">
                <a:latin typeface="Helvetica"/>
                <a:ea typeface="Helvetica"/>
                <a:cs typeface="Helvetica"/>
                <a:sym typeface="Helvetica"/>
              </a:rPr>
              <a:t>A+ = ABC</a:t>
            </a:r>
            <a:endParaRPr sz="3168"/>
          </a:p>
          <a:p>
            <a:pPr lvl="2" marL="0" indent="402336" defTabSz="514095">
              <a:spcBef>
                <a:spcPts val="3600"/>
              </a:spcBef>
              <a:buSzTx/>
              <a:buNone/>
              <a:defRPr sz="1800"/>
            </a:pPr>
            <a:r>
              <a:rPr sz="3168"/>
              <a:t> C —&gt; F matches, so Y = F, so </a:t>
            </a:r>
            <a:r>
              <a:rPr b="1" sz="3168">
                <a:latin typeface="Helvetica"/>
                <a:ea typeface="Helvetica"/>
                <a:cs typeface="Helvetica"/>
                <a:sym typeface="Helvetica"/>
              </a:rPr>
              <a:t>A+ = </a:t>
            </a:r>
            <a:r>
              <a:rPr sz="3168"/>
              <a:t>ABC</a:t>
            </a:r>
            <a:r>
              <a:rPr b="1" sz="3168">
                <a:latin typeface="Helvetica"/>
                <a:ea typeface="Helvetica"/>
                <a:cs typeface="Helvetica"/>
                <a:sym typeface="Helvetica"/>
              </a:rPr>
              <a:t>F</a:t>
            </a:r>
            <a:endParaRPr sz="3168"/>
          </a:p>
          <a:p>
            <a:pPr lvl="0" marL="0" indent="0" defTabSz="514095">
              <a:spcBef>
                <a:spcPts val="3600"/>
              </a:spcBef>
              <a:buSzTx/>
              <a:buNone/>
              <a:defRPr sz="1800"/>
            </a:pPr>
            <a:r>
              <a:rPr sz="3168"/>
              <a:t>A+ = ABCF, no other FDs apply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/>
            </a:pPr>
            <a:r>
              <a:rPr sz="4400"/>
              <a:t>Example 2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385572">
              <a:spcBef>
                <a:spcPts val="2700"/>
              </a:spcBef>
              <a:buSzTx/>
              <a:buNone/>
              <a:defRPr sz="1800"/>
            </a:pPr>
            <a:r>
              <a:rPr sz="2376"/>
              <a:t>Relation R(A,B,C,D,E, F) has FD set </a:t>
            </a:r>
            <a:endParaRPr sz="2376"/>
          </a:p>
          <a:p>
            <a:pPr lvl="0" marL="0" indent="0" defTabSz="385572">
              <a:spcBef>
                <a:spcPts val="2700"/>
              </a:spcBef>
              <a:buSzTx/>
              <a:buNone/>
              <a:defRPr sz="1800"/>
            </a:pPr>
            <a:r>
              <a:rPr sz="2376"/>
              <a:t>F = {A —&gt; BC,   CD —&gt; E,  C —&gt; F,  E —&gt; F}</a:t>
            </a:r>
            <a:endParaRPr sz="2376"/>
          </a:p>
          <a:p>
            <a:pPr lvl="0" marL="0" indent="0" defTabSz="385572">
              <a:spcBef>
                <a:spcPts val="2700"/>
              </a:spcBef>
              <a:buSzTx/>
              <a:buNone/>
              <a:defRPr sz="1800"/>
            </a:pPr>
            <a:r>
              <a:rPr b="1" sz="2376">
                <a:latin typeface="Helvetica"/>
                <a:ea typeface="Helvetica"/>
                <a:cs typeface="Helvetica"/>
                <a:sym typeface="Helvetica"/>
              </a:rPr>
              <a:t>Compute AD</a:t>
            </a:r>
            <a:r>
              <a:rPr b="1" baseline="31999" sz="2376">
                <a:latin typeface="Helvetica"/>
                <a:ea typeface="Helvetica"/>
                <a:cs typeface="Helvetica"/>
                <a:sym typeface="Helvetica"/>
              </a:rPr>
              <a:t>+</a:t>
            </a:r>
            <a:endParaRPr b="1" sz="2376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385572">
              <a:spcBef>
                <a:spcPts val="2700"/>
              </a:spcBef>
              <a:buSzTx/>
              <a:buNone/>
              <a:defRPr sz="1800"/>
            </a:pPr>
            <a:r>
              <a:rPr sz="2376"/>
              <a:t>Start with AD</a:t>
            </a:r>
            <a:r>
              <a:rPr baseline="31999" sz="2376"/>
              <a:t>+</a:t>
            </a:r>
            <a:r>
              <a:rPr sz="2376"/>
              <a:t> = AD, </a:t>
            </a:r>
            <a:endParaRPr sz="2376"/>
          </a:p>
          <a:p>
            <a:pPr lvl="2" marL="0" indent="301752" defTabSz="385572">
              <a:spcBef>
                <a:spcPts val="2700"/>
              </a:spcBef>
              <a:buSzTx/>
              <a:buNone/>
              <a:defRPr sz="1800"/>
            </a:pPr>
            <a:r>
              <a:rPr sz="2376"/>
              <a:t> A —&gt; BC matches, so Y = BC, so  AD+</a:t>
            </a:r>
            <a:r>
              <a:rPr b="1" sz="2376">
                <a:latin typeface="Helvetica"/>
                <a:ea typeface="Helvetica"/>
                <a:cs typeface="Helvetica"/>
                <a:sym typeface="Helvetica"/>
              </a:rPr>
              <a:t> = </a:t>
            </a:r>
            <a:r>
              <a:rPr sz="2376"/>
              <a:t>A</a:t>
            </a:r>
            <a:r>
              <a:rPr b="1" sz="2376">
                <a:latin typeface="Helvetica"/>
                <a:ea typeface="Helvetica"/>
                <a:cs typeface="Helvetica"/>
                <a:sym typeface="Helvetica"/>
              </a:rPr>
              <a:t>BC</a:t>
            </a:r>
            <a:r>
              <a:rPr sz="2376"/>
              <a:t>D</a:t>
            </a:r>
            <a:endParaRPr sz="2376"/>
          </a:p>
          <a:p>
            <a:pPr lvl="2" marL="0" indent="301752" defTabSz="385572">
              <a:spcBef>
                <a:spcPts val="2700"/>
              </a:spcBef>
              <a:buSzTx/>
              <a:buNone/>
              <a:defRPr sz="1800"/>
            </a:pPr>
            <a:r>
              <a:rPr sz="2376"/>
              <a:t>C —&gt; F matches, so Y = F, so AD+</a:t>
            </a:r>
            <a:r>
              <a:rPr b="1" sz="2376">
                <a:latin typeface="Helvetica"/>
                <a:ea typeface="Helvetica"/>
                <a:cs typeface="Helvetica"/>
                <a:sym typeface="Helvetica"/>
              </a:rPr>
              <a:t> = </a:t>
            </a:r>
            <a:r>
              <a:rPr sz="2376"/>
              <a:t>ABCD</a:t>
            </a:r>
            <a:r>
              <a:rPr b="1" sz="2376">
                <a:latin typeface="Helvetica"/>
                <a:ea typeface="Helvetica"/>
                <a:cs typeface="Helvetica"/>
                <a:sym typeface="Helvetica"/>
              </a:rPr>
              <a:t>F</a:t>
            </a:r>
            <a:endParaRPr b="1" sz="2376">
              <a:latin typeface="Helvetica"/>
              <a:ea typeface="Helvetica"/>
              <a:cs typeface="Helvetica"/>
              <a:sym typeface="Helvetica"/>
            </a:endParaRPr>
          </a:p>
          <a:p>
            <a:pPr lvl="2" marL="0" indent="301752" defTabSz="385572">
              <a:spcBef>
                <a:spcPts val="2700"/>
              </a:spcBef>
              <a:buSzTx/>
              <a:buNone/>
              <a:defRPr sz="1800"/>
            </a:pPr>
            <a:r>
              <a:rPr sz="2376"/>
              <a:t>CD —&gt; E matches, so Y = E, so AD+</a:t>
            </a:r>
            <a:r>
              <a:rPr b="1" sz="2376">
                <a:latin typeface="Helvetica"/>
                <a:ea typeface="Helvetica"/>
                <a:cs typeface="Helvetica"/>
                <a:sym typeface="Helvetica"/>
              </a:rPr>
              <a:t> = </a:t>
            </a:r>
            <a:r>
              <a:rPr sz="2376"/>
              <a:t>ABCD</a:t>
            </a:r>
            <a:r>
              <a:rPr b="1" sz="2376">
                <a:latin typeface="Helvetica"/>
                <a:ea typeface="Helvetica"/>
                <a:cs typeface="Helvetica"/>
                <a:sym typeface="Helvetica"/>
              </a:rPr>
              <a:t>E</a:t>
            </a:r>
            <a:r>
              <a:rPr sz="2376"/>
              <a:t>F</a:t>
            </a:r>
            <a:endParaRPr sz="2376"/>
          </a:p>
          <a:p>
            <a:pPr lvl="2" marL="0" indent="301752" defTabSz="385572">
              <a:spcBef>
                <a:spcPts val="2700"/>
              </a:spcBef>
              <a:buSzTx/>
              <a:buNone/>
              <a:defRPr sz="1800"/>
            </a:pPr>
            <a:endParaRPr sz="2376"/>
          </a:p>
          <a:p>
            <a:pPr lvl="0" marL="0" indent="0" defTabSz="385572">
              <a:spcBef>
                <a:spcPts val="2700"/>
              </a:spcBef>
              <a:buSzTx/>
              <a:buNone/>
              <a:defRPr sz="1800"/>
            </a:pPr>
            <a:r>
              <a:rPr sz="2376"/>
              <a:t>AD+ = ABCDEF,    AD is a key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Closure F</a:t>
            </a:r>
            <a:r>
              <a:rPr baseline="31999" sz="4400"/>
              <a:t>+</a:t>
            </a:r>
            <a:r>
              <a:rPr sz="4400"/>
              <a:t> for a set of FDs F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The closure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F</a:t>
            </a:r>
            <a:r>
              <a:rPr b="1" baseline="31999" sz="3600">
                <a:latin typeface="Helvetica"/>
                <a:ea typeface="Helvetica"/>
                <a:cs typeface="Helvetica"/>
                <a:sym typeface="Helvetica"/>
              </a:rPr>
              <a:t>+</a:t>
            </a:r>
            <a:r>
              <a:rPr sz="3600"/>
              <a:t> of a set of FDs F is the set of all FDs that can be inferred from F</a:t>
            </a:r>
            <a:endParaRPr sz="3600"/>
          </a:p>
          <a:p>
            <a:pPr lvl="0">
              <a:defRPr sz="1800"/>
            </a:pPr>
            <a:r>
              <a:rPr sz="3600"/>
              <a:t>Two sets of FDs F1, F2 are equivalent if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F1</a:t>
            </a:r>
            <a:r>
              <a:rPr b="1" baseline="31999" sz="3600">
                <a:latin typeface="Helvetica"/>
                <a:ea typeface="Helvetica"/>
                <a:cs typeface="Helvetica"/>
                <a:sym typeface="Helvetica"/>
              </a:rPr>
              <a:t>+</a:t>
            </a:r>
            <a:r>
              <a:rPr sz="3600"/>
              <a:t> =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F2</a:t>
            </a:r>
            <a:r>
              <a:rPr b="1" baseline="31999" sz="3600">
                <a:latin typeface="Helvetica"/>
                <a:ea typeface="Helvetica"/>
                <a:cs typeface="Helvetica"/>
                <a:sym typeface="Helvetica"/>
              </a:rPr>
              <a:t>+</a:t>
            </a:r>
            <a:endParaRPr sz="3600"/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b="1" sz="2300">
                <a:latin typeface="Helvetica"/>
                <a:ea typeface="Helvetica"/>
                <a:cs typeface="Helvetica"/>
                <a:sym typeface="Helvetica"/>
              </a:rPr>
              <a:t>Example</a:t>
            </a:r>
            <a:endParaRPr b="1"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sz="2300">
                <a:latin typeface="Helvetica"/>
                <a:ea typeface="Helvetica"/>
                <a:cs typeface="Helvetica"/>
                <a:sym typeface="Helvetica"/>
              </a:rPr>
              <a:t>F1 = {A —&gt; B,   A —&gt; C,   B —&gt; A,   B —&gt; D}</a:t>
            </a: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sz="2300">
                <a:latin typeface="Helvetica"/>
                <a:ea typeface="Helvetica"/>
                <a:cs typeface="Helvetica"/>
                <a:sym typeface="Helvetica"/>
              </a:rPr>
              <a:t>F2 = {A —&gt; B,   A —&gt; C,    A —&gt; D,   B —&gt; A}</a:t>
            </a: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b="1" sz="2300">
                <a:latin typeface="Helvetica"/>
                <a:ea typeface="Helvetica"/>
                <a:cs typeface="Helvetica"/>
                <a:sym typeface="Helvetica"/>
              </a:rPr>
              <a:t>F1</a:t>
            </a:r>
            <a:r>
              <a:rPr b="1" baseline="31999" sz="2300">
                <a:latin typeface="Helvetica"/>
                <a:ea typeface="Helvetica"/>
                <a:cs typeface="Helvetica"/>
                <a:sym typeface="Helvetica"/>
              </a:rPr>
              <a:t>+</a:t>
            </a:r>
            <a:r>
              <a:rPr sz="2300">
                <a:latin typeface="Helvetica"/>
                <a:ea typeface="Helvetica"/>
                <a:cs typeface="Helvetica"/>
                <a:sym typeface="Helvetica"/>
              </a:rPr>
              <a:t> = </a:t>
            </a:r>
            <a:r>
              <a:rPr b="1" sz="2300">
                <a:latin typeface="Helvetica"/>
                <a:ea typeface="Helvetica"/>
                <a:cs typeface="Helvetica"/>
                <a:sym typeface="Helvetica"/>
              </a:rPr>
              <a:t>F2</a:t>
            </a:r>
            <a:r>
              <a:rPr b="1" baseline="31999" sz="2300">
                <a:latin typeface="Helvetica"/>
                <a:ea typeface="Helvetica"/>
                <a:cs typeface="Helvetica"/>
                <a:sym typeface="Helvetica"/>
              </a:rPr>
              <a:t>+ </a:t>
            </a:r>
            <a:r>
              <a:rPr sz="2300">
                <a:latin typeface="Helvetica"/>
                <a:ea typeface="Helvetica"/>
                <a:cs typeface="Helvetica"/>
                <a:sym typeface="Helvetica"/>
              </a:rPr>
              <a:t> = {A —&gt; B,   A —&gt; C,   A —&gt; D,   B —&gt; A,   B —&gt; C,   B —&gt; D}</a:t>
            </a: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endParaRPr sz="23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defRPr sz="1800"/>
            </a:pPr>
            <a:r>
              <a:rPr sz="2300">
                <a:latin typeface="Helvetica"/>
                <a:ea typeface="Helvetica"/>
                <a:cs typeface="Helvetica"/>
                <a:sym typeface="Helvetica"/>
              </a:rPr>
              <a:t>F1 equivalent F2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457200">
              <a:defRPr sz="1800"/>
            </a:pPr>
            <a:r>
              <a:rPr sz="4400">
                <a:latin typeface="Helvetica"/>
                <a:ea typeface="Helvetica"/>
                <a:cs typeface="Helvetica"/>
                <a:sym typeface="Helvetica"/>
              </a:rPr>
              <a:t>Minimal cover F</a:t>
            </a:r>
            <a:r>
              <a:rPr baseline="-5999" sz="4400">
                <a:latin typeface="Helvetica"/>
                <a:ea typeface="Helvetica"/>
                <a:cs typeface="Helvetica"/>
                <a:sym typeface="Helvetica"/>
              </a:rPr>
              <a:t>min </a:t>
            </a:r>
            <a:r>
              <a:rPr sz="4400">
                <a:latin typeface="Helvetica"/>
                <a:ea typeface="Helvetica"/>
                <a:cs typeface="Helvetica"/>
                <a:sym typeface="Helvetica"/>
              </a:rPr>
              <a:t>of a set of FDs F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531622">
              <a:spcBef>
                <a:spcPts val="3800"/>
              </a:spcBef>
              <a:buSzTx/>
              <a:buNone/>
              <a:defRPr sz="1800"/>
            </a:pPr>
            <a:r>
              <a:rPr sz="3276"/>
              <a:t>A minimal cover F</a:t>
            </a:r>
            <a:r>
              <a:rPr baseline="-5999" sz="3276"/>
              <a:t>min</a:t>
            </a:r>
            <a:r>
              <a:rPr sz="3276"/>
              <a:t> of FD set S has the properties:</a:t>
            </a:r>
            <a:endParaRPr sz="3276"/>
          </a:p>
          <a:p>
            <a:pPr lvl="0" marL="0" indent="0" defTabSz="531622">
              <a:spcBef>
                <a:spcPts val="3800"/>
              </a:spcBef>
              <a:buSzTx/>
              <a:buNone/>
              <a:defRPr sz="1800"/>
            </a:pPr>
            <a:r>
              <a:rPr sz="3276"/>
              <a:t>1. All the FDs in F can be derived from F</a:t>
            </a:r>
            <a:r>
              <a:rPr baseline="-5999" sz="3276"/>
              <a:t>min</a:t>
            </a:r>
            <a:r>
              <a:rPr sz="3276"/>
              <a:t> (i.e. F</a:t>
            </a:r>
            <a:r>
              <a:rPr baseline="-5999" sz="3276"/>
              <a:t>min</a:t>
            </a:r>
            <a:r>
              <a:rPr baseline="31999" sz="3276"/>
              <a:t>+</a:t>
            </a:r>
            <a:r>
              <a:rPr sz="3276"/>
              <a:t> = F</a:t>
            </a:r>
            <a:r>
              <a:rPr baseline="-5999" sz="3276"/>
              <a:t> </a:t>
            </a:r>
            <a:r>
              <a:rPr baseline="31999" sz="3276"/>
              <a:t>+ )</a:t>
            </a:r>
            <a:endParaRPr sz="3276"/>
          </a:p>
          <a:p>
            <a:pPr lvl="0" marL="0" indent="0" defTabSz="531622">
              <a:spcBef>
                <a:spcPts val="3800"/>
              </a:spcBef>
              <a:buSzTx/>
              <a:buNone/>
              <a:defRPr sz="1800"/>
            </a:pPr>
            <a:endParaRPr sz="3276"/>
          </a:p>
          <a:p>
            <a:pPr lvl="0" marL="0" indent="0" defTabSz="531622">
              <a:spcBef>
                <a:spcPts val="3800"/>
              </a:spcBef>
              <a:buSzTx/>
              <a:buNone/>
              <a:defRPr sz="1800"/>
            </a:pPr>
            <a:r>
              <a:rPr sz="3276"/>
              <a:t>2. It is not possible to form a new F</a:t>
            </a:r>
            <a:r>
              <a:rPr baseline="-5999" sz="3276"/>
              <a:t>min </a:t>
            </a:r>
            <a:r>
              <a:rPr sz="3276"/>
              <a:t>by deleting an FD from F</a:t>
            </a:r>
            <a:r>
              <a:rPr baseline="-5999" sz="3276"/>
              <a:t>min</a:t>
            </a:r>
            <a:r>
              <a:rPr sz="3276"/>
              <a:t> or deleting an attribute from an FD in F</a:t>
            </a:r>
            <a:r>
              <a:rPr baseline="-5999" sz="3276"/>
              <a:t>min</a:t>
            </a:r>
            <a:r>
              <a:rPr sz="3276"/>
              <a:t>, and S′</a:t>
            </a:r>
            <a:endParaRPr sz="3276"/>
          </a:p>
          <a:p>
            <a:pPr lvl="0" marL="0" indent="0" defTabSz="531622">
              <a:spcBef>
                <a:spcPts val="3800"/>
              </a:spcBef>
              <a:buSzTx/>
              <a:buNone/>
              <a:defRPr sz="1800"/>
            </a:pPr>
            <a:endParaRPr sz="3276"/>
          </a:p>
          <a:p>
            <a:pPr lvl="0" marL="0" indent="0" defTabSz="531622">
              <a:spcBef>
                <a:spcPts val="3800"/>
              </a:spcBef>
              <a:buSzTx/>
              <a:buNone/>
              <a:defRPr sz="1800"/>
            </a:pPr>
            <a:r>
              <a:rPr sz="3276"/>
              <a:t>3. More than one minimal cover may exist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/>
            </a:pPr>
            <a:r>
              <a:rPr sz="4400"/>
              <a:t>Redundant attributes in an FD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566674">
              <a:spcBef>
                <a:spcPts val="4000"/>
              </a:spcBef>
              <a:buSzTx/>
              <a:buNone/>
              <a:defRPr sz="1800"/>
            </a:pPr>
            <a:r>
              <a:rPr sz="3492"/>
              <a:t>1. In an FD {α → β} from set F, attribute A ∈ α is redundant in α</a:t>
            </a:r>
            <a:endParaRPr sz="3492"/>
          </a:p>
          <a:p>
            <a:pPr lvl="0" marL="0" indent="0" defTabSz="566674">
              <a:spcBef>
                <a:spcPts val="4000"/>
              </a:spcBef>
              <a:buSzTx/>
              <a:buNone/>
              <a:defRPr sz="1800"/>
            </a:pPr>
            <a:r>
              <a:rPr sz="3492"/>
              <a:t>if F logically implies (F – {α → β}) ∪ {(α – A) → β}. </a:t>
            </a:r>
            <a:endParaRPr sz="3492"/>
          </a:p>
          <a:p>
            <a:pPr lvl="0" marL="0" indent="0" defTabSz="566674">
              <a:spcBef>
                <a:spcPts val="4000"/>
              </a:spcBef>
              <a:buSzTx/>
              <a:buNone/>
              <a:defRPr sz="1800"/>
            </a:pPr>
            <a:r>
              <a:rPr sz="3492"/>
              <a:t>2. To test if attribute A ∈ α is redundant in α</a:t>
            </a:r>
            <a:endParaRPr sz="3492"/>
          </a:p>
          <a:p>
            <a:pPr lvl="0" marL="0" indent="0" defTabSz="566674">
              <a:spcBef>
                <a:spcPts val="4000"/>
              </a:spcBef>
              <a:buSzTx/>
              <a:buNone/>
              <a:defRPr sz="1800"/>
            </a:pPr>
            <a:r>
              <a:rPr sz="3492"/>
              <a:t>Step 1: compute ({α} – A)</a:t>
            </a:r>
            <a:r>
              <a:rPr baseline="31999" sz="3492"/>
              <a:t>+</a:t>
            </a:r>
            <a:r>
              <a:rPr sz="3492"/>
              <a:t> using the dependencies in F</a:t>
            </a:r>
            <a:endParaRPr sz="3492"/>
          </a:p>
          <a:p>
            <a:pPr lvl="0" marL="0" indent="0" defTabSz="566674">
              <a:spcBef>
                <a:spcPts val="4000"/>
              </a:spcBef>
              <a:buSzTx/>
              <a:buNone/>
              <a:defRPr sz="1800"/>
            </a:pPr>
            <a:r>
              <a:rPr sz="3492"/>
              <a:t>Step 2: check that ({α} – A)+ contains A; if it does, then A is redundant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/>
            </a:pPr>
            <a:r>
              <a:rPr sz="4400"/>
              <a:t>Example of redundant attributes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408940">
              <a:spcBef>
                <a:spcPts val="2900"/>
              </a:spcBef>
              <a:buSzTx/>
              <a:buNone/>
              <a:defRPr sz="1800"/>
            </a:pPr>
            <a:r>
              <a:rPr sz="2520"/>
              <a:t>F = { AB -&gt; C, C -&gt; A, BC -&gt; D, ACD -&gt; B, D -&gt; E, D -&gt; G, BE -&gt; C, CG -&gt; B,</a:t>
            </a:r>
            <a:endParaRPr sz="2520"/>
          </a:p>
          <a:p>
            <a:pPr lvl="0" marL="0" indent="0" defTabSz="408940">
              <a:spcBef>
                <a:spcPts val="2900"/>
              </a:spcBef>
              <a:buSzTx/>
              <a:buNone/>
              <a:defRPr sz="1800"/>
            </a:pPr>
            <a:r>
              <a:rPr sz="2520"/>
              <a:t>CG -&gt; D, CE -&gt; A, CE -&gt; G}</a:t>
            </a:r>
            <a:endParaRPr sz="2520"/>
          </a:p>
          <a:p>
            <a:pPr lvl="0" marL="0" indent="0" defTabSz="408940">
              <a:spcBef>
                <a:spcPts val="2900"/>
              </a:spcBef>
              <a:buSzTx/>
              <a:buNone/>
              <a:defRPr sz="1800"/>
            </a:pPr>
            <a:endParaRPr sz="2520"/>
          </a:p>
          <a:p>
            <a:pPr lvl="0" marL="0" indent="0" defTabSz="408940">
              <a:spcBef>
                <a:spcPts val="2900"/>
              </a:spcBef>
              <a:buSzTx/>
              <a:buNone/>
              <a:defRPr sz="1800"/>
            </a:pPr>
            <a:r>
              <a:rPr sz="2520"/>
              <a:t>Consider ACD -&gt; B to see if any of the three attributes on the LHS is extraneous. Start with A.</a:t>
            </a:r>
            <a:endParaRPr sz="2520"/>
          </a:p>
          <a:p>
            <a:pPr lvl="0" marL="0" indent="0" defTabSz="408940">
              <a:spcBef>
                <a:spcPts val="2900"/>
              </a:spcBef>
              <a:buSzTx/>
              <a:buNone/>
              <a:defRPr sz="1800"/>
            </a:pPr>
            <a:r>
              <a:rPr sz="2520"/>
              <a:t>We need to compute ({ACD} – A)</a:t>
            </a:r>
            <a:r>
              <a:rPr baseline="31999" sz="2520"/>
              <a:t>+</a:t>
            </a:r>
            <a:r>
              <a:rPr sz="2520"/>
              <a:t> using the dependencies in F and check if</a:t>
            </a:r>
            <a:endParaRPr sz="2520"/>
          </a:p>
          <a:p>
            <a:pPr lvl="0" marL="0" indent="0" defTabSz="408940">
              <a:spcBef>
                <a:spcPts val="2900"/>
              </a:spcBef>
              <a:buSzTx/>
              <a:buNone/>
              <a:defRPr sz="1800"/>
            </a:pPr>
            <a:r>
              <a:rPr sz="2520"/>
              <a:t>the result contains A; if it does, attribute A is extraneous.</a:t>
            </a:r>
            <a:endParaRPr sz="2520"/>
          </a:p>
          <a:p>
            <a:pPr lvl="0" marL="0" indent="0" defTabSz="408940">
              <a:spcBef>
                <a:spcPts val="2900"/>
              </a:spcBef>
              <a:buSzTx/>
              <a:buNone/>
              <a:defRPr sz="1800"/>
            </a:pPr>
            <a:r>
              <a:rPr sz="2520"/>
              <a:t>Computing (CD)</a:t>
            </a:r>
            <a:r>
              <a:rPr baseline="31999" sz="2520"/>
              <a:t>+</a:t>
            </a:r>
            <a:r>
              <a:rPr sz="2520"/>
              <a:t>, we get ACDEGB which contains A and therefore, A is extraneous. Also the closure contains B, which tells us that CD -&gt; B holds.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/>
            </a:pPr>
            <a:r>
              <a:rPr sz="4400"/>
              <a:t>Redundant FDs in a set F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sz="1800"/>
            </a:pPr>
            <a:r>
              <a:rPr sz="3600"/>
              <a:t>1.  FD x → y from set F, is redundant in F if it implies F F – {x → y}) = F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2. To test if FD x → y is redundant in F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Step 1: compute ({F} –   x → y)</a:t>
            </a:r>
            <a:r>
              <a:rPr baseline="31999" sz="3600"/>
              <a:t>+</a:t>
            </a:r>
            <a:r>
              <a:rPr sz="3600"/>
              <a:t> using the dependencies in F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Step 2: check that ({F} –   x → y)</a:t>
            </a:r>
            <a:r>
              <a:rPr baseline="31999" sz="3600"/>
              <a:t>+</a:t>
            </a:r>
            <a:r>
              <a:rPr sz="3600"/>
              <a:t> 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sz="3600"/>
              <a:t>can generate x —&gt;y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/>
            </a:pPr>
            <a:r>
              <a:rPr sz="4400"/>
              <a:t>Find the minimal cover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r>
              <a:rPr sz="1944"/>
              <a:t>F = {A —&gt; BC,</a:t>
            </a:r>
            <a:endParaRPr sz="1944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r>
              <a:rPr sz="1944"/>
              <a:t>C —&gt; D,  </a:t>
            </a:r>
            <a:endParaRPr sz="1944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r>
              <a:rPr sz="1944"/>
              <a:t>BA —&gt; E,  </a:t>
            </a:r>
            <a:endParaRPr sz="1944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r>
              <a:rPr sz="1944"/>
              <a:t>BD —&gt; F,  </a:t>
            </a:r>
            <a:endParaRPr sz="1944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r>
              <a:rPr sz="1944"/>
              <a:t>EF —&gt; B, </a:t>
            </a:r>
            <a:endParaRPr sz="1944"/>
          </a:p>
          <a:p>
            <a:pPr lvl="0" marL="0" indent="0" defTabSz="315468">
              <a:spcBef>
                <a:spcPts val="2200"/>
              </a:spcBef>
              <a:buSzTx/>
              <a:buNone/>
              <a:defRPr sz="1800"/>
            </a:pPr>
            <a:r>
              <a:rPr sz="1944"/>
              <a:t>BE —&gt; ABC}</a:t>
            </a:r>
            <a:endParaRPr sz="1944"/>
          </a:p>
          <a:p>
            <a:pPr lvl="0" marL="240030" indent="-240030" defTabSz="315468">
              <a:spcBef>
                <a:spcPts val="2200"/>
              </a:spcBef>
              <a:defRPr sz="1800"/>
            </a:pPr>
            <a:endParaRPr sz="1944"/>
          </a:p>
          <a:p>
            <a:pPr lvl="0" marL="240030" indent="-240030" defTabSz="315468">
              <a:spcBef>
                <a:spcPts val="2200"/>
              </a:spcBef>
              <a:defRPr sz="1800"/>
            </a:pPr>
            <a:endParaRPr sz="1944"/>
          </a:p>
          <a:p>
            <a:pPr lvl="0" marL="240030" indent="-240030" defTabSz="315468">
              <a:spcBef>
                <a:spcPts val="2200"/>
              </a:spcBef>
              <a:defRPr sz="1800"/>
            </a:pPr>
            <a:endParaRPr sz="1944"/>
          </a:p>
          <a:p>
            <a:pPr lvl="0" marL="240030" indent="-240030" defTabSz="315468">
              <a:spcBef>
                <a:spcPts val="2200"/>
              </a:spcBef>
              <a:defRPr sz="1800"/>
            </a:pPr>
            <a:endParaRPr sz="1944"/>
          </a:p>
        </p:txBody>
      </p:sp>
      <p:pic>
        <p:nvPicPr>
          <p:cNvPr id="61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30324" y="2718196"/>
            <a:ext cx="7697604" cy="3391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/>
            </a:pPr>
            <a:r>
              <a:rPr sz="4400"/>
              <a:t>Find the minimal cover(s)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F = {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1. AB -&gt; C,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2. C -&gt; A,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3. BC -&gt; D,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4. ACD -&gt; B,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5. D -&gt; E,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6. D -&gt; G,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7. BE -&gt; C,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8. CG -&gt; B,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9. CG -&gt; D,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10. CE -&gt; A, 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r>
              <a:rPr sz="1560"/>
              <a:t>11. CE -&gt; G}</a:t>
            </a:r>
            <a:endParaRPr sz="156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endParaRPr sz="1440"/>
          </a:p>
          <a:p>
            <a:pPr lvl="0" marL="0" indent="0" defTabSz="233679">
              <a:spcBef>
                <a:spcPts val="1600"/>
              </a:spcBef>
              <a:buSzTx/>
              <a:buNone/>
              <a:defRPr sz="1800"/>
            </a:pPr>
            <a:endParaRPr sz="1440"/>
          </a:p>
        </p:txBody>
      </p:sp>
      <p:sp>
        <p:nvSpPr>
          <p:cNvPr id="65" name="Shape 65"/>
          <p:cNvSpPr/>
          <p:nvPr/>
        </p:nvSpPr>
        <p:spPr>
          <a:xfrm>
            <a:off x="5360974" y="2711449"/>
            <a:ext cx="5203852" cy="304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/>
              <a:t>Minimal Cover 1: </a:t>
            </a:r>
            <a:endParaRPr sz="2400"/>
          </a:p>
          <a:p>
            <a:pPr lvl="0" algn="l">
              <a:defRPr sz="1800"/>
            </a:pPr>
            <a:r>
              <a:rPr sz="2400"/>
              <a:t>{AB -&gt; C, C -&gt; A, BC -&gt; D, CD -&gt; B, </a:t>
            </a:r>
            <a:endParaRPr sz="2400"/>
          </a:p>
          <a:p>
            <a:pPr lvl="0" algn="l">
              <a:defRPr sz="1800"/>
            </a:pPr>
            <a:r>
              <a:rPr sz="2400"/>
              <a:t>D -&gt; E, D -&gt; G, BE -&gt; C,</a:t>
            </a:r>
            <a:endParaRPr sz="2400"/>
          </a:p>
          <a:p>
            <a:pPr lvl="0" algn="l">
              <a:defRPr sz="1800"/>
            </a:pPr>
            <a:r>
              <a:rPr sz="2400"/>
              <a:t>CG -&gt; D, CE -&gt; G}</a:t>
            </a:r>
            <a:endParaRPr sz="2400"/>
          </a:p>
          <a:p>
            <a:pPr lvl="0">
              <a:defRPr sz="1800"/>
            </a:pPr>
            <a:r>
              <a:rPr sz="2400"/>
              <a:t>Minimal Cover 2 : </a:t>
            </a:r>
            <a:endParaRPr sz="2400"/>
          </a:p>
          <a:p>
            <a:pPr lvl="0" algn="l">
              <a:defRPr sz="1800"/>
            </a:pPr>
            <a:r>
              <a:rPr sz="2400"/>
              <a:t>{AB -&gt; C, C -&gt; A, BC -&gt; D, D -&gt; E, </a:t>
            </a:r>
            <a:endParaRPr sz="2400"/>
          </a:p>
          <a:p>
            <a:pPr lvl="0" algn="l">
              <a:defRPr sz="1800"/>
            </a:pPr>
            <a:r>
              <a:rPr sz="2400"/>
              <a:t>D -&gt; G, BE -&gt; C,</a:t>
            </a:r>
            <a:endParaRPr sz="2400"/>
          </a:p>
          <a:p>
            <a:pPr lvl="0" algn="l">
              <a:defRPr sz="1800"/>
            </a:pPr>
            <a:r>
              <a:rPr sz="2400"/>
              <a:t>CG -&gt; B, CE -&gt; G}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